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1" r:id="rId5"/>
    <p:sldId id="292" r:id="rId6"/>
    <p:sldId id="300" r:id="rId7"/>
    <p:sldId id="354" r:id="rId8"/>
    <p:sldId id="355" r:id="rId9"/>
    <p:sldId id="378" r:id="rId10"/>
    <p:sldId id="350" r:id="rId11"/>
    <p:sldId id="351" r:id="rId12"/>
    <p:sldId id="352" r:id="rId13"/>
    <p:sldId id="353" r:id="rId14"/>
    <p:sldId id="330" r:id="rId15"/>
    <p:sldId id="403" r:id="rId16"/>
    <p:sldId id="404" r:id="rId17"/>
    <p:sldId id="376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56" r:id="rId26"/>
    <p:sldId id="357" r:id="rId27"/>
    <p:sldId id="362" r:id="rId28"/>
    <p:sldId id="297" r:id="rId29"/>
    <p:sldId id="380" r:id="rId30"/>
    <p:sldId id="381" r:id="rId31"/>
    <p:sldId id="382" r:id="rId32"/>
    <p:sldId id="383" r:id="rId33"/>
    <p:sldId id="379" r:id="rId34"/>
    <p:sldId id="375" r:id="rId35"/>
    <p:sldId id="397" r:id="rId36"/>
    <p:sldId id="371" r:id="rId37"/>
    <p:sldId id="372" r:id="rId38"/>
    <p:sldId id="377" r:id="rId39"/>
    <p:sldId id="331" r:id="rId40"/>
    <p:sldId id="298" r:id="rId41"/>
    <p:sldId id="310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82" userDrawn="1">
          <p15:clr>
            <a:srgbClr val="A4A3A4"/>
          </p15:clr>
        </p15:guide>
        <p15:guide id="2" orient="horz" pos="3863" userDrawn="1">
          <p15:clr>
            <a:srgbClr val="A4A3A4"/>
          </p15:clr>
        </p15:guide>
        <p15:guide id="4" pos="150" userDrawn="1">
          <p15:clr>
            <a:srgbClr val="A4A3A4"/>
          </p15:clr>
        </p15:guide>
        <p15:guide id="5" orient="horz" pos="714" userDrawn="1">
          <p15:clr>
            <a:srgbClr val="A4A3A4"/>
          </p15:clr>
        </p15:guide>
        <p15:guide id="6" orient="horz" pos="175" userDrawn="1">
          <p15:clr>
            <a:srgbClr val="A4A3A4"/>
          </p15:clr>
        </p15:guide>
        <p15:guide id="7" pos="7483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D5"/>
    <a:srgbClr val="0052A6"/>
    <a:srgbClr val="007E12"/>
    <a:srgbClr val="6193D0"/>
    <a:srgbClr val="99CCFF"/>
    <a:srgbClr val="BF0628"/>
    <a:srgbClr val="A4D76B"/>
    <a:srgbClr val="EB6609"/>
    <a:srgbClr val="73C792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74" autoAdjust="0"/>
  </p:normalViewPr>
  <p:slideViewPr>
    <p:cSldViewPr snapToGrid="0" showGuides="1">
      <p:cViewPr varScale="1">
        <p:scale>
          <a:sx n="67" d="100"/>
          <a:sy n="67" d="100"/>
        </p:scale>
        <p:origin x="642" y="60"/>
      </p:cViewPr>
      <p:guideLst>
        <p:guide pos="7482"/>
        <p:guide orient="horz" pos="3863"/>
        <p:guide pos="150"/>
        <p:guide orient="horz" pos="714"/>
        <p:guide orient="horz" pos="175"/>
        <p:guide pos="7483"/>
        <p:guide pos="1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91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6866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7" y="277547"/>
            <a:ext cx="1956816" cy="462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4580574"/>
            <a:ext cx="6461613" cy="1335024"/>
          </a:xfrm>
        </p:spPr>
        <p:txBody>
          <a:bodyPr rIns="0" anchor="ctr">
            <a:noAutofit/>
          </a:bodyPr>
          <a:lstStyle>
            <a:lvl1pPr algn="r">
              <a:defRPr sz="32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7005" y="5962661"/>
            <a:ext cx="6464808" cy="476249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076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68664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962026-C6DB-4265-AB26-4A92543AD4F3}"/>
              </a:ext>
            </a:extLst>
          </p:cNvPr>
          <p:cNvSpPr/>
          <p:nvPr userDrawn="1"/>
        </p:nvSpPr>
        <p:spPr>
          <a:xfrm>
            <a:off x="0" y="-15509"/>
            <a:ext cx="12188952" cy="68819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5783" y="4574770"/>
            <a:ext cx="6135624" cy="1557753"/>
          </a:xfrm>
        </p:spPr>
        <p:txBody>
          <a:bodyPr rIns="0" anchor="ctr"/>
          <a:lstStyle>
            <a:lvl1pPr marL="0" indent="0" algn="r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2pPr>
          </a:lstStyle>
          <a:p>
            <a:pPr lvl="0"/>
            <a:r>
              <a:rPr lang="en-US" dirty="0" smtClean="0"/>
              <a:t>Section Divider 1</a:t>
            </a:r>
          </a:p>
          <a:p>
            <a:pPr lvl="1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876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68664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962026-C6DB-4265-AB26-4A92543AD4F3}"/>
              </a:ext>
            </a:extLst>
          </p:cNvPr>
          <p:cNvSpPr/>
          <p:nvPr userDrawn="1"/>
        </p:nvSpPr>
        <p:spPr>
          <a:xfrm>
            <a:off x="0" y="-15509"/>
            <a:ext cx="12188952" cy="68819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735783" y="4574770"/>
            <a:ext cx="6135624" cy="1557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r"/>
            <a:r>
              <a:rPr lang="en-US" sz="7200" b="0" dirty="0" smtClean="0">
                <a:solidFill>
                  <a:schemeClr val="accent2"/>
                </a:solidFill>
                <a:effectLst/>
                <a:latin typeface="Impact" panose="020B0806030902050204" pitchFamily="34" charset="0"/>
              </a:rPr>
              <a:t>THANK YOU!</a:t>
            </a:r>
            <a:endParaRPr lang="en-US" sz="7200" b="0" dirty="0">
              <a:solidFill>
                <a:schemeClr val="accent2"/>
              </a:solidFill>
              <a:effectLst/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10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32975" y="171455"/>
            <a:ext cx="11143119" cy="649224"/>
          </a:xfrm>
        </p:spPr>
        <p:txBody>
          <a:bodyPr lIns="0" anchor="ctr"/>
          <a:lstStyle>
            <a:lvl1pPr marL="0" indent="0" algn="l" defTabSz="914400" rtl="0" eaLnBrk="1" latinLnBrk="0" hangingPunct="1">
              <a:spcAft>
                <a:spcPts val="0"/>
              </a:spcAft>
              <a:buFont typeface="Arial" panose="020B0604020202020204" pitchFamily="34" charset="0"/>
              <a:buNone/>
              <a:defRPr lang="en-US" sz="36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Aft>
                <a:spcPts val="0"/>
              </a:spcAft>
              <a:buNone/>
              <a:defRPr lang="en-US" sz="18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Arial Bold 36 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1" y="1137424"/>
            <a:ext cx="11622024" cy="49926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  <a:lvl2pPr marL="406400" marR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804672" marR="0" indent="-40233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207008" marR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Arial 30pt BOLD</a:t>
            </a:r>
          </a:p>
          <a:p>
            <a:pPr marL="406400" marR="0" lvl="1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 1 Arial 30pt</a:t>
            </a:r>
          </a:p>
          <a:p>
            <a:pPr marL="804672" marR="0" lvl="2" indent="-40233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 2 Arial 28pt</a:t>
            </a:r>
          </a:p>
          <a:p>
            <a:pPr marL="1207008" marR="0" lvl="3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Bullet 3 Arial 28pt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39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32975" y="171455"/>
            <a:ext cx="11143119" cy="649224"/>
          </a:xfrm>
        </p:spPr>
        <p:txBody>
          <a:bodyPr lIns="0" anchor="ctr"/>
          <a:lstStyle>
            <a:lvl1pPr marL="0" indent="0" algn="l" defTabSz="914400" rtl="0" eaLnBrk="1" latinLnBrk="0" hangingPunct="1">
              <a:spcAft>
                <a:spcPts val="0"/>
              </a:spcAft>
              <a:buFont typeface="Arial" panose="020B0604020202020204" pitchFamily="34" charset="0"/>
              <a:buNone/>
              <a:defRPr lang="en-US" sz="36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Aft>
                <a:spcPts val="0"/>
              </a:spcAft>
              <a:buNone/>
              <a:defRPr lang="en-US" sz="18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Arial Bold 36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1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29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" y="-2"/>
            <a:ext cx="12192001" cy="6858002"/>
            <a:chOff x="0" y="-2"/>
            <a:chExt cx="12192001" cy="6858002"/>
          </a:xfrm>
        </p:grpSpPr>
        <p:pic>
          <p:nvPicPr>
            <p:cNvPr id="19" name="Picture 4" descr="Image result for vector background"/>
            <p:cNvPicPr>
              <a:picLocks noChangeAspect="1" noChangeArrowheads="1"/>
            </p:cNvPicPr>
            <p:nvPr userDrawn="1"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6" t="1" b="52262"/>
            <a:stretch/>
          </p:blipFill>
          <p:spPr bwMode="auto">
            <a:xfrm>
              <a:off x="9393593" y="4366985"/>
              <a:ext cx="2798407" cy="199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Image result for vector background"/>
            <p:cNvPicPr>
              <a:picLocks noChangeAspect="1" noChangeArrowheads="1"/>
            </p:cNvPicPr>
            <p:nvPr userDrawn="1"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6" t="1" b="52262"/>
            <a:stretch/>
          </p:blipFill>
          <p:spPr bwMode="auto">
            <a:xfrm rot="16200000">
              <a:off x="10256922" y="323993"/>
              <a:ext cx="2259073" cy="1611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183"/>
            <a:stretch/>
          </p:blipFill>
          <p:spPr>
            <a:xfrm>
              <a:off x="9841858" y="6429689"/>
              <a:ext cx="2027817" cy="324679"/>
            </a:xfrm>
            <a:prstGeom prst="rect">
              <a:avLst/>
            </a:prstGeom>
          </p:spPr>
        </p:pic>
        <p:pic>
          <p:nvPicPr>
            <p:cNvPr id="14" name="Picture 4" descr="Image result for vector background">
              <a:extLst>
                <a:ext uri="{FF2B5EF4-FFF2-40B4-BE49-F238E27FC236}">
                  <a16:creationId xmlns:a16="http://schemas.microsoft.com/office/drawing/2014/main" id="{80D84993-A69C-4543-A314-DB5E56CED9E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100" b="18078"/>
            <a:stretch/>
          </p:blipFill>
          <p:spPr bwMode="auto">
            <a:xfrm>
              <a:off x="0" y="6362700"/>
              <a:ext cx="12192000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1E55AC-27FA-44D9-AEF0-990A50D3D2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00"/>
            <a:stretch/>
          </p:blipFill>
          <p:spPr>
            <a:xfrm>
              <a:off x="10165080" y="6518506"/>
              <a:ext cx="1711008" cy="2591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519D34-87F2-496D-8692-BF6F59135B3A}"/>
                </a:ext>
              </a:extLst>
            </p:cNvPr>
            <p:cNvCxnSpPr/>
            <p:nvPr userDrawn="1"/>
          </p:nvCxnSpPr>
          <p:spPr>
            <a:xfrm>
              <a:off x="0" y="6362700"/>
              <a:ext cx="121920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 userDrawn="1"/>
          </p:nvSpPr>
          <p:spPr>
            <a:xfrm>
              <a:off x="247651" y="6655738"/>
              <a:ext cx="100828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  <a:latin typeface="+mn-lt"/>
                </a:rPr>
                <a:t>© 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</a:rPr>
                <a:t>2018, </a:t>
              </a:r>
              <a:r>
                <a:rPr lang="en-US" sz="900" dirty="0">
                  <a:solidFill>
                    <a:schemeClr val="tx1"/>
                  </a:solidFill>
                  <a:latin typeface="+mn-lt"/>
                </a:rPr>
                <a:t>Syntel, Inc.</a:t>
              </a: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975" y="171455"/>
            <a:ext cx="11143119" cy="64922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Arial Bold 36 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1" y="1137424"/>
            <a:ext cx="11622024" cy="4992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Arial 30pt BOLD</a:t>
            </a:r>
          </a:p>
          <a:p>
            <a:pPr lvl="1"/>
            <a:r>
              <a:rPr lang="en-US" dirty="0" smtClean="0"/>
              <a:t>Bullet 1 Arial 30pt</a:t>
            </a:r>
          </a:p>
          <a:p>
            <a:pPr lvl="2"/>
            <a:r>
              <a:rPr lang="en-US" dirty="0" smtClean="0"/>
              <a:t>Bullet 2 Arial 28pt</a:t>
            </a:r>
          </a:p>
          <a:p>
            <a:pPr lvl="3"/>
            <a:r>
              <a:rPr lang="en-US" dirty="0" smtClean="0"/>
              <a:t>Bullet 3 Arial 28pt</a:t>
            </a:r>
            <a:endParaRPr lang="en-US" dirty="0"/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061530" y="664034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A2FBF9F3-A5B6-4D89-8B76-57A615B8A140}" type="slidenum">
              <a:rPr lang="en-US" sz="1000" b="1" smtClean="0">
                <a:solidFill>
                  <a:schemeClr val="tx1"/>
                </a:solidFill>
              </a:rPr>
              <a:t>‹#›</a:t>
            </a:fld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22" name="Picture 21" descr="FF_tran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58" y="275597"/>
            <a:ext cx="270961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0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lang="en-US" sz="3000" b="1" kern="1200" baseline="0" dirty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406400" indent="-406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Char char="§"/>
        <a:defRPr lang="en-US" sz="3000" kern="1200" baseline="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4672" indent="-402336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2800" kern="1200" baseline="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7008" indent="-406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80000"/>
        <a:buFont typeface="Wingdings" panose="05000000000000000000" pitchFamily="2" charset="2"/>
        <a:buChar char="§"/>
        <a:defRPr lang="en-US" sz="2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11" userDrawn="1">
          <p15:clr>
            <a:srgbClr val="F26B43"/>
          </p15:clr>
        </p15:guide>
        <p15:guide id="2" pos="7481" userDrawn="1">
          <p15:clr>
            <a:srgbClr val="F26B43"/>
          </p15:clr>
        </p15:guide>
        <p15:guide id="3" pos="149" userDrawn="1">
          <p15:clr>
            <a:srgbClr val="F26B43"/>
          </p15:clr>
        </p15:guide>
        <p15:guide id="4" orient="horz" pos="3863" userDrawn="1">
          <p15:clr>
            <a:srgbClr val="F26B43"/>
          </p15:clr>
        </p15:guide>
        <p15:guide id="5" orient="horz" pos="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1" y="2944041"/>
            <a:ext cx="6409509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Semantic Versioning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5" y="1380853"/>
            <a:ext cx="5071791" cy="2956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1166" y="1567543"/>
            <a:ext cx="5917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Angular 6  April 2018</a:t>
            </a:r>
          </a:p>
          <a:p>
            <a:endParaRPr lang="en-US" dirty="0" smtClean="0"/>
          </a:p>
          <a:p>
            <a:r>
              <a:rPr lang="en-US" dirty="0" smtClean="0"/>
              <a:t>Angular 7 Oct 2018</a:t>
            </a:r>
          </a:p>
          <a:p>
            <a:endParaRPr lang="en-US" dirty="0"/>
          </a:p>
          <a:p>
            <a:r>
              <a:rPr lang="en-US" dirty="0" smtClean="0"/>
              <a:t>Angular versions are backward compatible.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4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32" y="1349152"/>
            <a:ext cx="877917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51" y="934979"/>
            <a:ext cx="5473823" cy="48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type script?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1512332"/>
            <a:ext cx="4524779" cy="45247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8850" y="1143000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Script is a super set of Java Script.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54034" y="1045028"/>
            <a:ext cx="84255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Prerequisites:</a:t>
            </a:r>
          </a:p>
          <a:p>
            <a:endParaRPr lang="en-US" dirty="0"/>
          </a:p>
          <a:p>
            <a:r>
              <a:rPr lang="en-US" dirty="0" smtClean="0"/>
              <a:t>HTML,CSS,JS</a:t>
            </a:r>
          </a:p>
          <a:p>
            <a:endParaRPr lang="en-US" dirty="0"/>
          </a:p>
          <a:p>
            <a:r>
              <a:rPr lang="en-US" dirty="0" smtClean="0"/>
              <a:t>Type Script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Development Environment</a:t>
            </a:r>
          </a:p>
          <a:p>
            <a:endParaRPr lang="en-US" dirty="0" smtClean="0"/>
          </a:p>
          <a:p>
            <a:r>
              <a:rPr lang="en-US" dirty="0" smtClean="0"/>
              <a:t>Node JS</a:t>
            </a:r>
          </a:p>
          <a:p>
            <a:endParaRPr lang="en-US" dirty="0"/>
          </a:p>
          <a:p>
            <a:r>
              <a:rPr lang="en-US" dirty="0" smtClean="0"/>
              <a:t>Node Package Manager (NPM)</a:t>
            </a:r>
          </a:p>
          <a:p>
            <a:endParaRPr lang="en-US" dirty="0"/>
          </a:p>
          <a:p>
            <a:r>
              <a:rPr lang="en-US" dirty="0" smtClean="0"/>
              <a:t>Angular CLI</a:t>
            </a:r>
          </a:p>
          <a:p>
            <a:endParaRPr lang="en-US" dirty="0"/>
          </a:p>
          <a:p>
            <a:r>
              <a:rPr lang="en-US" dirty="0" smtClean="0"/>
              <a:t>Text Editor Visual Studio Code, Atom, Sublime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Development Environment Setup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822325"/>
            <a:ext cx="101504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9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Development Environment Setup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08314"/>
            <a:ext cx="9041946" cy="49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8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582738"/>
            <a:ext cx="7097713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3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491343"/>
            <a:ext cx="8341858" cy="448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2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4" y="1155201"/>
            <a:ext cx="8752785" cy="457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0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6</a:t>
            </a:r>
          </a:p>
          <a:p>
            <a:pPr lvl="1"/>
            <a:r>
              <a:rPr lang="en-US" dirty="0" smtClean="0"/>
              <a:t>Course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49" y="1143824"/>
            <a:ext cx="8531679" cy="4538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0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6 Project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DC50-AC87-44C6-B250-11859AAB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5" y="896860"/>
            <a:ext cx="10077451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CLI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42" y="1121229"/>
            <a:ext cx="7756072" cy="48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Angular CLI?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61" y="1507037"/>
            <a:ext cx="8854168" cy="404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230088"/>
            <a:ext cx="1080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JS5027377\Desktop\angular_cli_comma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1" y="240126"/>
            <a:ext cx="9307287" cy="60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/>
              <a:t>6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0010" y="1639950"/>
            <a:ext cx="8917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Angular application is a collection of individual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Every Module represent a feature in the 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 User modules related to the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Admin modules related to the administration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Angular Modules can be either imported or exported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Every </a:t>
            </a: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Angular application has 1 module called Root Module or App Module</a:t>
            </a:r>
          </a:p>
          <a:p>
            <a:endParaRPr 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D447-EE8F-4565-B5E4-F275C6AC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69" y="3671275"/>
            <a:ext cx="5687871" cy="22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6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6318" y="947619"/>
            <a:ext cx="891757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Each module has components and services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Components controls the portion of view in the browser</a:t>
            </a:r>
          </a:p>
          <a:p>
            <a:endParaRPr 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13" y="1876236"/>
            <a:ext cx="6675422" cy="2690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8" y="4566481"/>
            <a:ext cx="9675191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6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34" y="1408001"/>
            <a:ext cx="5812972" cy="237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72" y="4374335"/>
            <a:ext cx="9827604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6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3883" y="4188335"/>
            <a:ext cx="8917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Module will have class that contain the business logic of the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Module </a:t>
            </a: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contains Components and Services</a:t>
            </a:r>
          </a:p>
          <a:p>
            <a:endParaRPr 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6" y="1359270"/>
            <a:ext cx="5049076" cy="19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6 Architecture 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2975" y="1275318"/>
            <a:ext cx="891757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Angular app contains one or more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A Module can contain one or more components and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Each component contains HTML templates + class to control logic of a particular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Modules have Services - Business Logic of the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Modules will have a code that import and export as and when required finally render view in the browser</a:t>
            </a:r>
          </a:p>
          <a:p>
            <a:endParaRPr 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67661" y="106140"/>
            <a:ext cx="11143119" cy="649224"/>
          </a:xfrm>
        </p:spPr>
        <p:txBody>
          <a:bodyPr/>
          <a:lstStyle/>
          <a:p>
            <a:r>
              <a:rPr lang="en-US" dirty="0" smtClean="0"/>
              <a:t>Course Agenda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FAA7C27-6A3F-42CE-BF33-2B9BBC4C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8" y="1842132"/>
            <a:ext cx="10981309" cy="341947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9BC2B1-D17E-4752-9FBD-64D448AF552A}"/>
              </a:ext>
            </a:extLst>
          </p:cNvPr>
          <p:cNvSpPr txBox="1"/>
          <p:nvPr/>
        </p:nvSpPr>
        <p:spPr>
          <a:xfrm>
            <a:off x="543247" y="897634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  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Introduction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C1B36D-43C2-46A8-B006-B15946CE76C5}"/>
              </a:ext>
            </a:extLst>
          </p:cNvPr>
          <p:cNvSpPr txBox="1"/>
          <p:nvPr/>
        </p:nvSpPr>
        <p:spPr>
          <a:xfrm>
            <a:off x="2720954" y="897632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Installation &amp; 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Project Creation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68E212-EEC8-4108-AE00-14184DB6A72E}"/>
              </a:ext>
            </a:extLst>
          </p:cNvPr>
          <p:cNvSpPr txBox="1"/>
          <p:nvPr/>
        </p:nvSpPr>
        <p:spPr>
          <a:xfrm>
            <a:off x="4978170" y="902553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Components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B9C9D-88E8-4798-BE45-9F94D7DDD022}"/>
              </a:ext>
            </a:extLst>
          </p:cNvPr>
          <p:cNvSpPr txBox="1"/>
          <p:nvPr/>
        </p:nvSpPr>
        <p:spPr>
          <a:xfrm>
            <a:off x="7248649" y="897633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Binding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538A5B-8661-46E9-BBBF-79A4D7DDE555}"/>
              </a:ext>
            </a:extLst>
          </p:cNvPr>
          <p:cNvSpPr txBox="1"/>
          <p:nvPr/>
        </p:nvSpPr>
        <p:spPr>
          <a:xfrm>
            <a:off x="9519126" y="897633"/>
            <a:ext cx="2005431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Modules 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51556C-5C2B-4576-BF5C-53A2E5505559}"/>
              </a:ext>
            </a:extLst>
          </p:cNvPr>
          <p:cNvSpPr txBox="1"/>
          <p:nvPr/>
        </p:nvSpPr>
        <p:spPr>
          <a:xfrm>
            <a:off x="543247" y="5389370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  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Services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6C-1D06-4046-AF35-A34C6AB7FE4C}"/>
              </a:ext>
            </a:extLst>
          </p:cNvPr>
          <p:cNvSpPr txBox="1"/>
          <p:nvPr/>
        </p:nvSpPr>
        <p:spPr>
          <a:xfrm>
            <a:off x="2720954" y="5389369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Forms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12AD8A-AED5-4803-BA43-C042A2361A99}"/>
              </a:ext>
            </a:extLst>
          </p:cNvPr>
          <p:cNvSpPr txBox="1"/>
          <p:nvPr/>
        </p:nvSpPr>
        <p:spPr>
          <a:xfrm>
            <a:off x="4938422" y="5389369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Pipes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A4A879-0CC8-43B4-AB4E-AD680EBDD092}"/>
              </a:ext>
            </a:extLst>
          </p:cNvPr>
          <p:cNvSpPr txBox="1"/>
          <p:nvPr/>
        </p:nvSpPr>
        <p:spPr>
          <a:xfrm>
            <a:off x="7248649" y="5389368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Template &amp; Style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393AC-4EFD-4E88-A85C-B20780B7BA3D}"/>
              </a:ext>
            </a:extLst>
          </p:cNvPr>
          <p:cNvSpPr txBox="1"/>
          <p:nvPr/>
        </p:nvSpPr>
        <p:spPr>
          <a:xfrm>
            <a:off x="9519127" y="5389368"/>
            <a:ext cx="2005431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Angular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Directives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Blocks of Angular 6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20" y="1317170"/>
            <a:ext cx="10119253" cy="432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2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Component?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41BBF-E917-4F23-ACA3-B257F299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04" y="1261648"/>
            <a:ext cx="10900192" cy="43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1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Decorator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94410" y="1551355"/>
            <a:ext cx="7206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decorator is a function that is invoked with @ prefix and followed by class</a:t>
            </a:r>
            <a:r>
              <a:rPr lang="en-US" dirty="0" smtClean="0"/>
              <a:t>, methods </a:t>
            </a:r>
            <a:r>
              <a:rPr lang="en-US" dirty="0"/>
              <a:t>and property</a:t>
            </a:r>
          </a:p>
        </p:txBody>
      </p:sp>
    </p:spTree>
    <p:extLst>
      <p:ext uri="{BB962C8B-B14F-4D97-AF65-F5344CB8AC3E}">
        <p14:creationId xmlns:p14="http://schemas.microsoft.com/office/powerpoint/2010/main" val="404671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Structure of Component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B3C3C-E605-4513-9195-DF81098F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34" y="927582"/>
            <a:ext cx="101060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8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Creating Component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32" y="1125429"/>
            <a:ext cx="8995683" cy="4589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2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 Works</a:t>
            </a:r>
            <a:endParaRPr lang="en-US" dirty="0"/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72F99E9F-74BA-4D4D-AE83-CDB85CB0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9" y="846215"/>
            <a:ext cx="11223339" cy="5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and template </a:t>
            </a:r>
            <a:r>
              <a:rPr lang="en-US" dirty="0" err="1" smtClean="0"/>
              <a:t>url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6800" y="1230086"/>
            <a:ext cx="1080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emplate</a:t>
            </a:r>
            <a:r>
              <a:rPr lang="en-US" dirty="0" smtClean="0"/>
              <a:t>: It is used to specify HTML which us shown as an output to the user.</a:t>
            </a:r>
          </a:p>
          <a:p>
            <a:endParaRPr lang="en-US" dirty="0"/>
          </a:p>
          <a:p>
            <a:r>
              <a:rPr lang="en-US" b="1" dirty="0" smtClean="0"/>
              <a:t>templateUrl</a:t>
            </a:r>
            <a:r>
              <a:rPr lang="en-US" dirty="0" smtClean="0"/>
              <a:t>: URL to an external file containing a template for the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919146"/>
            <a:ext cx="10611652" cy="502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Classification of Data Binding</a:t>
            </a:r>
            <a:endParaRPr lang="en-US" dirty="0"/>
          </a:p>
        </p:txBody>
      </p:sp>
      <p:pic>
        <p:nvPicPr>
          <p:cNvPr id="5122" name="Picture 2" descr="C:\Users\JS5027377\Desktop\image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44" y="1697491"/>
            <a:ext cx="6711043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Types of Data Binding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1" y="968829"/>
            <a:ext cx="10349500" cy="508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SPA?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67" y="1393372"/>
            <a:ext cx="9340532" cy="397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6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Traditional Way Vs Single Page Application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2" y="1483940"/>
            <a:ext cx="9594855" cy="428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52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Vs jQuery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002847"/>
            <a:ext cx="81867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0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Angular?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7951" y="940526"/>
            <a:ext cx="106331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Framework to build Client side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Great for SPA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Modular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Reusable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quicker and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Unit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+ 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8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3" y="1648039"/>
            <a:ext cx="2865368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Angular Version Changes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2229" y="1619794"/>
            <a:ext cx="947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didn’t even get Angular 6 yet and there is already Angular 7?</a:t>
            </a:r>
          </a:p>
          <a:p>
            <a:endParaRPr lang="en-US" dirty="0" smtClean="0"/>
          </a:p>
          <a:p>
            <a:r>
              <a:rPr lang="en-US" dirty="0" smtClean="0"/>
              <a:t>Angular upgraded twice a year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0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obal Widescreen Recent - Copy">
  <a:themeElements>
    <a:clrScheme name="Custom 5">
      <a:dk1>
        <a:sysClr val="windowText" lastClr="000000"/>
      </a:dk1>
      <a:lt1>
        <a:sysClr val="window" lastClr="FFFFFF"/>
      </a:lt1>
      <a:dk2>
        <a:srgbClr val="00573B"/>
      </a:dk2>
      <a:lt2>
        <a:srgbClr val="5C5C5C"/>
      </a:lt2>
      <a:accent1>
        <a:srgbClr val="007E12"/>
      </a:accent1>
      <a:accent2>
        <a:srgbClr val="F26E01"/>
      </a:accent2>
      <a:accent3>
        <a:srgbClr val="BF0629"/>
      </a:accent3>
      <a:accent4>
        <a:srgbClr val="CFC498"/>
      </a:accent4>
      <a:accent5>
        <a:srgbClr val="9E420E"/>
      </a:accent5>
      <a:accent6>
        <a:srgbClr val="5E1E08"/>
      </a:accent6>
      <a:hlink>
        <a:srgbClr val="FFFFFF"/>
      </a:hlink>
      <a:folHlink>
        <a:srgbClr val="0504CA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NFS Widescreen - Copy" id="{782E8BFF-BDEE-4CC9-8C10-1C80B9C0355E}" vid="{B1F7BF5A-78EE-4406-9770-C95896D74A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0CD618C976F245A0ECCC70C2600BCB" ma:contentTypeVersion="0" ma:contentTypeDescription="Create a new document." ma:contentTypeScope="" ma:versionID="efe8c8e5e0dc2188d38cd3d5304a17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A0DC4E-D79C-4C85-869B-1F693D9245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FD7A155-5E05-4949-B76B-911AFFB22B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CB2E7E0-3FCE-4293-8B8D-AE270C6562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 Widescreen Recent - Copy</Template>
  <TotalTime>2006</TotalTime>
  <Words>421</Words>
  <Application>Microsoft Office PowerPoint</Application>
  <PresentationFormat>Widescreen</PresentationFormat>
  <Paragraphs>120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Arial Rounded MT Bold</vt:lpstr>
      <vt:lpstr>Impact</vt:lpstr>
      <vt:lpstr>Wingdings</vt:lpstr>
      <vt:lpstr>Global Widescreen Recent -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Syntel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5</dc:title>
  <dc:creator>Selvaraj, Janarthanan2</dc:creator>
  <cp:lastModifiedBy>Selvaraj, Janarthanan2</cp:lastModifiedBy>
  <cp:revision>161</cp:revision>
  <dcterms:created xsi:type="dcterms:W3CDTF">2018-05-02T03:51:57Z</dcterms:created>
  <dcterms:modified xsi:type="dcterms:W3CDTF">2019-02-06T08:17:26Z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0x010100580CD618C976F245A0ECCC70C2600BCB</vt:lpwstr>
  </property>
</Properties>
</file>